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6" r:id="rId9"/>
    <p:sldId id="267" r:id="rId10"/>
    <p:sldId id="261" r:id="rId11"/>
    <p:sldId id="262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40"/>
    <p:restoredTop sz="74590"/>
  </p:normalViewPr>
  <p:slideViewPr>
    <p:cSldViewPr snapToGrid="0" snapToObjects="1">
      <p:cViewPr varScale="1">
        <p:scale>
          <a:sx n="71" d="100"/>
          <a:sy n="71" d="100"/>
        </p:scale>
        <p:origin x="17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A8AE5C-1ED3-7740-994B-8996B775DC96}" type="datetimeFigureOut">
              <a:rPr lang="en-US" smtClean="0"/>
              <a:t>4/24/21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A138C7-E58E-DF45-A665-1C173C5360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001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How many are there?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Where are they?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What’s their workforce contribution to the U.S. economic?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138C7-E58E-DF45-A665-1C173C5360E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206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FEDERAL PRINCIPAL STATISTICAL AGENCIES</a:t>
            </a:r>
          </a:p>
          <a:p>
            <a:r>
              <a:rPr lang="en-US" dirty="0"/>
              <a:t>Well known:</a:t>
            </a:r>
          </a:p>
          <a:p>
            <a:r>
              <a:rPr lang="en-US" dirty="0"/>
              <a:t>U.S. Census Bureau</a:t>
            </a:r>
          </a:p>
          <a:p>
            <a:r>
              <a:rPr lang="en-US" dirty="0"/>
              <a:t>Bureau of Labor Statistics</a:t>
            </a:r>
          </a:p>
          <a:p>
            <a:endParaRPr lang="en-US" dirty="0"/>
          </a:p>
          <a:p>
            <a:r>
              <a:rPr lang="en-US" dirty="0"/>
              <a:t>May not of hear of:</a:t>
            </a:r>
          </a:p>
          <a:p>
            <a:r>
              <a:rPr lang="en-US" dirty="0"/>
              <a:t>Bureau of Justice Statistics</a:t>
            </a:r>
          </a:p>
          <a:p>
            <a:r>
              <a:rPr lang="en-US" dirty="0"/>
              <a:t>National Center for Education Statistics</a:t>
            </a:r>
          </a:p>
          <a:p>
            <a:r>
              <a:rPr lang="en-US" dirty="0"/>
              <a:t>Statistics of Income</a:t>
            </a:r>
          </a:p>
          <a:p>
            <a:r>
              <a:rPr lang="en-US" dirty="0"/>
              <a:t>Economic Research Service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138C7-E58E-DF45-A665-1C173C5360E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128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138C7-E58E-DF45-A665-1C173C5360E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335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138C7-E58E-DF45-A665-1C173C5360E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863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138C7-E58E-DF45-A665-1C173C5360E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545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138C7-E58E-DF45-A665-1C173C5360E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842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/>
              <a:pPr/>
              <a:t>4/24/21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CB5BAB-D13A-3149-BD69-215E899D8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8960" y="1122363"/>
            <a:ext cx="7559039" cy="3027360"/>
          </a:xfrm>
        </p:spPr>
        <p:txBody>
          <a:bodyPr>
            <a:normAutofit/>
          </a:bodyPr>
          <a:lstStyle/>
          <a:p>
            <a:r>
              <a:rPr lang="en-US" sz="5400"/>
              <a:t>U.S. Scientists: </a:t>
            </a:r>
            <a:br>
              <a:rPr lang="en-US" sz="5400"/>
            </a:br>
            <a:r>
              <a:rPr lang="en-US" sz="5400"/>
              <a:t>data at a glance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78E975-D656-D441-86D2-D21FDD8BB8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010" y="4149724"/>
            <a:ext cx="7539989" cy="110807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800" i="1">
                <a:solidFill>
                  <a:schemeClr val="tx1"/>
                </a:solidFill>
              </a:rPr>
              <a:t>Numbers, location, and economic impact</a:t>
            </a:r>
          </a:p>
          <a:p>
            <a:pPr>
              <a:lnSpc>
                <a:spcPct val="110000"/>
              </a:lnSpc>
            </a:pPr>
            <a:endParaRPr lang="en-US" sz="80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800">
                <a:solidFill>
                  <a:schemeClr val="tx1"/>
                </a:solidFill>
              </a:rPr>
              <a:t>Gigi Jones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800">
                <a:solidFill>
                  <a:schemeClr val="tx1"/>
                </a:solidFill>
              </a:rPr>
              <a:t>4/23/2021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800">
                <a:solidFill>
                  <a:schemeClr val="tx1"/>
                </a:solidFill>
              </a:rPr>
              <a:t>UC Berkeley Extension Data Boot camp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800">
                <a:solidFill>
                  <a:schemeClr val="tx1"/>
                </a:solidFill>
              </a:rPr>
              <a:t>Project 2 – storytelling with data visualizations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414758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032B500-47BD-6A41-B0B2-63BAAE24A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/>
              <a:t>Summary: takeaways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6EAD8-7BB2-1D4E-BD5E-2535A8885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2122" y="636588"/>
            <a:ext cx="6527103" cy="5694362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Learned that the U.S. is currently a powerhouse of scientific activities</a:t>
            </a:r>
          </a:p>
          <a:p>
            <a:pPr lvl="1">
              <a:lnSpc>
                <a:spcPct val="110000"/>
              </a:lnSpc>
            </a:pPr>
            <a:r>
              <a:rPr lang="en-US" sz="2400" dirty="0"/>
              <a:t>Majority of Nobel prize laureates</a:t>
            </a:r>
          </a:p>
          <a:p>
            <a:pPr lvl="1">
              <a:lnSpc>
                <a:spcPct val="110000"/>
              </a:lnSpc>
            </a:pPr>
            <a:r>
              <a:rPr lang="en-US" sz="2400" dirty="0"/>
              <a:t>The state of CA has the most (194) followed by MA and NY</a:t>
            </a:r>
          </a:p>
          <a:p>
            <a:pPr lvl="1">
              <a:lnSpc>
                <a:spcPct val="110000"/>
              </a:lnSpc>
            </a:pPr>
            <a:r>
              <a:rPr lang="en-US" sz="2400" dirty="0"/>
              <a:t>The University of California System had the most laureates (42), followed by Harvard and Stanford.</a:t>
            </a:r>
          </a:p>
          <a:p>
            <a:pPr lvl="1">
              <a:lnSpc>
                <a:spcPct val="110000"/>
              </a:lnSpc>
            </a:pPr>
            <a:r>
              <a:rPr lang="en-US" sz="2400" dirty="0"/>
              <a:t>Relatively speaking, S&amp;E jobs and R&amp;D activities are below 10% of all </a:t>
            </a:r>
            <a:r>
              <a:rPr lang="en-US" sz="2800" dirty="0"/>
              <a:t>jobs</a:t>
            </a:r>
            <a:r>
              <a:rPr lang="en-US" sz="2400" dirty="0"/>
              <a:t> per state</a:t>
            </a:r>
          </a:p>
          <a:p>
            <a:pPr>
              <a:lnSpc>
                <a:spcPct val="110000"/>
              </a:lnSpc>
            </a:pPr>
            <a:r>
              <a:rPr lang="en-US" dirty="0"/>
              <a:t>Recommendation: In this technological age, more investment and training are likely to be needed for the U.S. to continue to be innovative in advancing society’s needs.</a:t>
            </a:r>
          </a:p>
        </p:txBody>
      </p:sp>
    </p:spTree>
    <p:extLst>
      <p:ext uri="{BB962C8B-B14F-4D97-AF65-F5344CB8AC3E}">
        <p14:creationId xmlns:p14="http://schemas.microsoft.com/office/powerpoint/2010/main" val="1508798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59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8516278-4A40-6B4C-8452-D26403F86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/>
              <a:t>Lessons learned: </a:t>
            </a:r>
            <a:br>
              <a:rPr lang="en-US" dirty="0"/>
            </a:br>
            <a:r>
              <a:rPr lang="en-US" dirty="0"/>
              <a:t>If I had </a:t>
            </a:r>
            <a:br>
              <a:rPr lang="en-US" dirty="0"/>
            </a:br>
            <a:r>
              <a:rPr lang="en-US" dirty="0"/>
              <a:t>More Time</a:t>
            </a:r>
          </a:p>
        </p:txBody>
      </p:sp>
      <p:sp useBgFill="1">
        <p:nvSpPr>
          <p:cNvPr id="87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B9C54-212E-D743-AABA-0CA20AFE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6" y="1093788"/>
            <a:ext cx="6449483" cy="46974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Explore the NCSES data: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Gender and Under-representative Minority gaps in STEM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The Stay-Rate of Foreign Nationals in the US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More advance data visuals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Sankey diagram (country to prize category)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Scrolling D3.js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There are a lot of data viz on Nobel Prize winners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Try to re-engineer some of advanced visuals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Probably require more data scraping and cleaning</a:t>
            </a:r>
          </a:p>
          <a:p>
            <a:pPr>
              <a:lnSpc>
                <a:spcPct val="110000"/>
              </a:lnSpc>
            </a:pPr>
            <a:endParaRPr lang="en-US" sz="2000" dirty="0"/>
          </a:p>
          <a:p>
            <a:pPr lvl="1"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008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29B617E-BDA5-A84F-ABD9-1A735AA2B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482600"/>
            <a:ext cx="10185400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154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F37B2-1836-8944-B2A5-D7E34C96B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Why look at U.S. scientists?</a:t>
            </a:r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5DFF9680-CE0F-E448-BD57-86D0241EDD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803" y="2249487"/>
            <a:ext cx="2819813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FB2A7-BE9C-5F46-A57E-7D6A571E4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1982786"/>
            <a:ext cx="6012832" cy="398621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Work related</a:t>
            </a:r>
          </a:p>
          <a:p>
            <a:r>
              <a:rPr lang="en-US" dirty="0"/>
              <a:t>The National Center for Science and Engineering Statistics (NCSES)</a:t>
            </a:r>
          </a:p>
          <a:p>
            <a:pPr lvl="1"/>
            <a:r>
              <a:rPr lang="en-US" dirty="0"/>
              <a:t>Nation’s leading provider of statistical data</a:t>
            </a:r>
          </a:p>
          <a:p>
            <a:pPr lvl="1"/>
            <a:r>
              <a:rPr lang="en-US" dirty="0"/>
              <a:t>U.S. science and engineering (S&amp;E) enterprise</a:t>
            </a:r>
          </a:p>
          <a:p>
            <a:pPr lvl="2"/>
            <a:r>
              <a:rPr lang="en-US" dirty="0"/>
              <a:t>Education and employment </a:t>
            </a:r>
          </a:p>
          <a:p>
            <a:pPr lvl="2"/>
            <a:r>
              <a:rPr lang="en-US" dirty="0"/>
              <a:t>R&amp;D</a:t>
            </a:r>
          </a:p>
          <a:p>
            <a:pPr lvl="2"/>
            <a:r>
              <a:rPr lang="en-US" dirty="0"/>
              <a:t>Business and Industry</a:t>
            </a:r>
          </a:p>
          <a:p>
            <a:pPr lvl="2"/>
            <a:r>
              <a:rPr lang="en-US" dirty="0"/>
              <a:t>State, National, and International comparisons </a:t>
            </a:r>
          </a:p>
          <a:p>
            <a:r>
              <a:rPr lang="en-US" dirty="0"/>
              <a:t>https://www.nsf.gov/statistics/</a:t>
            </a:r>
          </a:p>
        </p:txBody>
      </p:sp>
    </p:spTree>
    <p:extLst>
      <p:ext uri="{BB962C8B-B14F-4D97-AF65-F5344CB8AC3E}">
        <p14:creationId xmlns:p14="http://schemas.microsoft.com/office/powerpoint/2010/main" val="404996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C8980D8-1843-EE43-B995-94FD7EB2C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/>
              <a:t>Data Coding approach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9EFF5-F6C5-0C45-B5BB-523D8A4C9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Goals:</a:t>
            </a:r>
          </a:p>
          <a:p>
            <a:r>
              <a:rPr lang="en-US" dirty="0"/>
              <a:t>Reverse engineer/replicate/improve upon current NCSES data visualizations </a:t>
            </a:r>
          </a:p>
          <a:p>
            <a:r>
              <a:rPr lang="en-US" dirty="0"/>
              <a:t>Expand or connect existing NCSES data</a:t>
            </a:r>
          </a:p>
          <a:p>
            <a:pPr lvl="1"/>
            <a:r>
              <a:rPr lang="en-US" i="1" dirty="0"/>
              <a:t>Through the use of Nobel prize laureate data</a:t>
            </a:r>
          </a:p>
          <a:p>
            <a:r>
              <a:rPr lang="en-US" dirty="0"/>
              <a:t>Find a story from the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695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C8F8FD-F164-FF42-B8E0-464D4C320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500"/>
              <a:t>Data munging techniques/tools</a:t>
            </a:r>
          </a:p>
        </p:txBody>
      </p:sp>
      <p:sp useBgFill="1">
        <p:nvSpPr>
          <p:cNvPr id="1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FA59B-BCED-A142-83E6-A3CD9F672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r>
              <a:rPr lang="en-US"/>
              <a:t>Web scraped Nobel Prize Org and Wiki Websites</a:t>
            </a:r>
          </a:p>
          <a:p>
            <a:r>
              <a:rPr lang="en-US" err="1"/>
              <a:t>OpenCage</a:t>
            </a:r>
            <a:r>
              <a:rPr lang="en-US"/>
              <a:t> Geocoder – API to look up latitude and longitude </a:t>
            </a:r>
            <a:r>
              <a:rPr lang="en-US" err="1"/>
              <a:t>coords</a:t>
            </a:r>
            <a:endParaRPr lang="en-US"/>
          </a:p>
          <a:p>
            <a:r>
              <a:rPr lang="en-US"/>
              <a:t>Pandas to clean and code for graphs</a:t>
            </a:r>
          </a:p>
          <a:p>
            <a:r>
              <a:rPr lang="en-US" err="1"/>
              <a:t>Postgresql</a:t>
            </a:r>
            <a:r>
              <a:rPr lang="en-US"/>
              <a:t>/</a:t>
            </a:r>
            <a:r>
              <a:rPr lang="en-US" err="1"/>
              <a:t>PGAdmin</a:t>
            </a:r>
            <a:r>
              <a:rPr lang="en-US"/>
              <a:t> to set up Nobel Prize database; CSV files for NSCES data</a:t>
            </a:r>
          </a:p>
          <a:p>
            <a:r>
              <a:rPr lang="en-US"/>
              <a:t>Flask API, </a:t>
            </a:r>
            <a:r>
              <a:rPr lang="en-US" err="1"/>
              <a:t>Sqlalchemy</a:t>
            </a:r>
            <a:r>
              <a:rPr lang="en-US"/>
              <a:t>, </a:t>
            </a:r>
            <a:r>
              <a:rPr lang="en-US" err="1"/>
              <a:t>Plotly</a:t>
            </a:r>
            <a:r>
              <a:rPr lang="en-US"/>
              <a:t> JS, Leaflet,  </a:t>
            </a:r>
            <a:r>
              <a:rPr lang="en-US" err="1"/>
              <a:t>Bootswatch</a:t>
            </a:r>
            <a:r>
              <a:rPr lang="en-US"/>
              <a:t> libraries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504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0" name="Group 10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31" name="Rectangle 66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03B20F-035F-5844-BA8E-D2FB0461A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8960" y="1122363"/>
            <a:ext cx="7873365" cy="30273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SCREEN SHOTS of </a:t>
            </a:r>
            <a:br>
              <a:rPr lang="en-US" sz="5400" dirty="0"/>
            </a:br>
            <a:r>
              <a:rPr lang="en-US" sz="5400" dirty="0"/>
              <a:t>Data visualizations</a:t>
            </a:r>
          </a:p>
        </p:txBody>
      </p:sp>
      <p:grpSp>
        <p:nvGrpSpPr>
          <p:cNvPr id="132" name="Group 68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769234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718A944-A530-894C-91CB-AC7EDBFE3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330200"/>
            <a:ext cx="9956800" cy="588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20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351B104-9B78-4A2B-B970-FA8ABE1CE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8" name="Rectangle 67">
              <a:extLst>
                <a:ext uri="{FF2B5EF4-FFF2-40B4-BE49-F238E27FC236}">
                  <a16:creationId xmlns:a16="http://schemas.microsoft.com/office/drawing/2014/main" id="{3A130E84-D02F-40FB-9BEB-520239271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2">
              <a:extLst>
                <a:ext uri="{FF2B5EF4-FFF2-40B4-BE49-F238E27FC236}">
                  <a16:creationId xmlns:a16="http://schemas.microsoft.com/office/drawing/2014/main" id="{5E142BFD-7D75-4518-BBDF-27C00AB4B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D4116A08-770E-4DC3-AAB6-E3E8E6CEC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6ADECFB2-F615-49A9-A242-A3D04CA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8E1F3AC6-5FF1-401B-91E4-180D1D356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72BC7A9D-387B-4877-B8E6-E8ABA6B26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8">
              <a:extLst>
                <a:ext uri="{FF2B5EF4-FFF2-40B4-BE49-F238E27FC236}">
                  <a16:creationId xmlns:a16="http://schemas.microsoft.com/office/drawing/2014/main" id="{9114560A-27D6-469D-992E-33A55B40B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CBF136EF-7DC2-47D2-974C-70044B5E9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6B03084D-F566-41C4-BE37-870FB5A0D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049DC21B-8236-4901-9ADD-E3167ABDE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304F4FEB-8B5B-45BA-988C-5FBF41059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3">
              <a:extLst>
                <a:ext uri="{FF2B5EF4-FFF2-40B4-BE49-F238E27FC236}">
                  <a16:creationId xmlns:a16="http://schemas.microsoft.com/office/drawing/2014/main" id="{E88E24C8-3D76-4C2F-84D1-BC3C2AACA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4">
              <a:extLst>
                <a:ext uri="{FF2B5EF4-FFF2-40B4-BE49-F238E27FC236}">
                  <a16:creationId xmlns:a16="http://schemas.microsoft.com/office/drawing/2014/main" id="{91C91468-4F8A-42F1-9505-02D924178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5">
              <a:extLst>
                <a:ext uri="{FF2B5EF4-FFF2-40B4-BE49-F238E27FC236}">
                  <a16:creationId xmlns:a16="http://schemas.microsoft.com/office/drawing/2014/main" id="{C22581B1-C426-4189-85D6-C499D698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29DFD4C4-0517-4A6B-B423-E55582618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7">
              <a:extLst>
                <a:ext uri="{FF2B5EF4-FFF2-40B4-BE49-F238E27FC236}">
                  <a16:creationId xmlns:a16="http://schemas.microsoft.com/office/drawing/2014/main" id="{7ACD84D3-D09D-4C94-99D5-51713A1D6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8">
              <a:extLst>
                <a:ext uri="{FF2B5EF4-FFF2-40B4-BE49-F238E27FC236}">
                  <a16:creationId xmlns:a16="http://schemas.microsoft.com/office/drawing/2014/main" id="{37C2AEAB-1CC9-4A9A-8303-E1E0C1216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9">
              <a:extLst>
                <a:ext uri="{FF2B5EF4-FFF2-40B4-BE49-F238E27FC236}">
                  <a16:creationId xmlns:a16="http://schemas.microsoft.com/office/drawing/2014/main" id="{20ABD348-58FE-4371-AE12-C66FF8CAC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0">
              <a:extLst>
                <a:ext uri="{FF2B5EF4-FFF2-40B4-BE49-F238E27FC236}">
                  <a16:creationId xmlns:a16="http://schemas.microsoft.com/office/drawing/2014/main" id="{408E0FAA-F0C5-4CB1-95FE-D3D96830F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1">
              <a:extLst>
                <a:ext uri="{FF2B5EF4-FFF2-40B4-BE49-F238E27FC236}">
                  <a16:creationId xmlns:a16="http://schemas.microsoft.com/office/drawing/2014/main" id="{F83C789F-2881-4822-A724-567720953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2">
              <a:extLst>
                <a:ext uri="{FF2B5EF4-FFF2-40B4-BE49-F238E27FC236}">
                  <a16:creationId xmlns:a16="http://schemas.microsoft.com/office/drawing/2014/main" id="{6B039120-5C84-4A03-9ADD-32EA6E5D44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3">
              <a:extLst>
                <a:ext uri="{FF2B5EF4-FFF2-40B4-BE49-F238E27FC236}">
                  <a16:creationId xmlns:a16="http://schemas.microsoft.com/office/drawing/2014/main" id="{440E956F-26EB-40C6-B500-1A4BB4ABF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4">
              <a:extLst>
                <a:ext uri="{FF2B5EF4-FFF2-40B4-BE49-F238E27FC236}">
                  <a16:creationId xmlns:a16="http://schemas.microsoft.com/office/drawing/2014/main" id="{D2449A75-05DC-4791-90F1-335CC6732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5">
              <a:extLst>
                <a:ext uri="{FF2B5EF4-FFF2-40B4-BE49-F238E27FC236}">
                  <a16:creationId xmlns:a16="http://schemas.microsoft.com/office/drawing/2014/main" id="{2A0F57CD-8F34-4F1D-BFF3-129352250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6">
              <a:extLst>
                <a:ext uri="{FF2B5EF4-FFF2-40B4-BE49-F238E27FC236}">
                  <a16:creationId xmlns:a16="http://schemas.microsoft.com/office/drawing/2014/main" id="{DB0DDCCE-FA18-4790-8F10-67FC66172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7">
              <a:extLst>
                <a:ext uri="{FF2B5EF4-FFF2-40B4-BE49-F238E27FC236}">
                  <a16:creationId xmlns:a16="http://schemas.microsoft.com/office/drawing/2014/main" id="{750A8178-D049-42D4-BA77-A262FE55F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8">
              <a:extLst>
                <a:ext uri="{FF2B5EF4-FFF2-40B4-BE49-F238E27FC236}">
                  <a16:creationId xmlns:a16="http://schemas.microsoft.com/office/drawing/2014/main" id="{B33B9383-8846-404B-85BE-E43F07737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9">
              <a:extLst>
                <a:ext uri="{FF2B5EF4-FFF2-40B4-BE49-F238E27FC236}">
                  <a16:creationId xmlns:a16="http://schemas.microsoft.com/office/drawing/2014/main" id="{79468103-A660-495B-BFDF-8E7D98A0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0">
              <a:extLst>
                <a:ext uri="{FF2B5EF4-FFF2-40B4-BE49-F238E27FC236}">
                  <a16:creationId xmlns:a16="http://schemas.microsoft.com/office/drawing/2014/main" id="{06F4CC44-94E1-47AF-893C-19C4A4AB4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1">
              <a:extLst>
                <a:ext uri="{FF2B5EF4-FFF2-40B4-BE49-F238E27FC236}">
                  <a16:creationId xmlns:a16="http://schemas.microsoft.com/office/drawing/2014/main" id="{E87F601E-2166-4FAE-AF96-2A1B17E46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2">
              <a:extLst>
                <a:ext uri="{FF2B5EF4-FFF2-40B4-BE49-F238E27FC236}">
                  <a16:creationId xmlns:a16="http://schemas.microsoft.com/office/drawing/2014/main" id="{DCDE2745-7AA5-416B-AC78-93C6EAE5D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Rectangle 33">
              <a:extLst>
                <a:ext uri="{FF2B5EF4-FFF2-40B4-BE49-F238E27FC236}">
                  <a16:creationId xmlns:a16="http://schemas.microsoft.com/office/drawing/2014/main" id="{7D5F7E44-496F-4025-AFD8-7EEC67AC1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34">
              <a:extLst>
                <a:ext uri="{FF2B5EF4-FFF2-40B4-BE49-F238E27FC236}">
                  <a16:creationId xmlns:a16="http://schemas.microsoft.com/office/drawing/2014/main" id="{FA8ED221-FD77-4CD0-A9B9-3F97E40DC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5">
              <a:extLst>
                <a:ext uri="{FF2B5EF4-FFF2-40B4-BE49-F238E27FC236}">
                  <a16:creationId xmlns:a16="http://schemas.microsoft.com/office/drawing/2014/main" id="{94922F75-95BC-435D-B4BB-BCE65BACC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6">
              <a:extLst>
                <a:ext uri="{FF2B5EF4-FFF2-40B4-BE49-F238E27FC236}">
                  <a16:creationId xmlns:a16="http://schemas.microsoft.com/office/drawing/2014/main" id="{CFB94884-EF28-419D-9147-20B2C9B1A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7">
              <a:extLst>
                <a:ext uri="{FF2B5EF4-FFF2-40B4-BE49-F238E27FC236}">
                  <a16:creationId xmlns:a16="http://schemas.microsoft.com/office/drawing/2014/main" id="{94C72871-F5AC-46D1-97EF-94E4070A7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8">
              <a:extLst>
                <a:ext uri="{FF2B5EF4-FFF2-40B4-BE49-F238E27FC236}">
                  <a16:creationId xmlns:a16="http://schemas.microsoft.com/office/drawing/2014/main" id="{03ED1B15-6247-43B3-BEAE-DB699DE29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9">
              <a:extLst>
                <a:ext uri="{FF2B5EF4-FFF2-40B4-BE49-F238E27FC236}">
                  <a16:creationId xmlns:a16="http://schemas.microsoft.com/office/drawing/2014/main" id="{FA3EA466-B483-4B4A-9FCB-9FFA8E538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0">
              <a:extLst>
                <a:ext uri="{FF2B5EF4-FFF2-40B4-BE49-F238E27FC236}">
                  <a16:creationId xmlns:a16="http://schemas.microsoft.com/office/drawing/2014/main" id="{CCE5E17C-696E-46EB-B70D-586274216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1">
              <a:extLst>
                <a:ext uri="{FF2B5EF4-FFF2-40B4-BE49-F238E27FC236}">
                  <a16:creationId xmlns:a16="http://schemas.microsoft.com/office/drawing/2014/main" id="{AB6022EC-6D09-4098-9A97-5A911C08C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2">
              <a:extLst>
                <a:ext uri="{FF2B5EF4-FFF2-40B4-BE49-F238E27FC236}">
                  <a16:creationId xmlns:a16="http://schemas.microsoft.com/office/drawing/2014/main" id="{7E18073E-1315-4400-ABD9-C34AEAFBF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3">
              <a:extLst>
                <a:ext uri="{FF2B5EF4-FFF2-40B4-BE49-F238E27FC236}">
                  <a16:creationId xmlns:a16="http://schemas.microsoft.com/office/drawing/2014/main" id="{5510509E-411D-4F1B-BDC6-3E5666896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4">
              <a:extLst>
                <a:ext uri="{FF2B5EF4-FFF2-40B4-BE49-F238E27FC236}">
                  <a16:creationId xmlns:a16="http://schemas.microsoft.com/office/drawing/2014/main" id="{46F1A7E1-EC01-4288-87AE-C3B6434BD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45">
              <a:extLst>
                <a:ext uri="{FF2B5EF4-FFF2-40B4-BE49-F238E27FC236}">
                  <a16:creationId xmlns:a16="http://schemas.microsoft.com/office/drawing/2014/main" id="{F7BBA432-5463-415B-BA54-3AA2B92D2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46">
              <a:extLst>
                <a:ext uri="{FF2B5EF4-FFF2-40B4-BE49-F238E27FC236}">
                  <a16:creationId xmlns:a16="http://schemas.microsoft.com/office/drawing/2014/main" id="{66E19F01-137B-4A95-9313-CE6F77806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7">
              <a:extLst>
                <a:ext uri="{FF2B5EF4-FFF2-40B4-BE49-F238E27FC236}">
                  <a16:creationId xmlns:a16="http://schemas.microsoft.com/office/drawing/2014/main" id="{38C0AACC-51F2-424F-9988-F3B621941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8">
              <a:extLst>
                <a:ext uri="{FF2B5EF4-FFF2-40B4-BE49-F238E27FC236}">
                  <a16:creationId xmlns:a16="http://schemas.microsoft.com/office/drawing/2014/main" id="{7364A775-01A6-4012-88CF-58FDDBE4C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9">
              <a:extLst>
                <a:ext uri="{FF2B5EF4-FFF2-40B4-BE49-F238E27FC236}">
                  <a16:creationId xmlns:a16="http://schemas.microsoft.com/office/drawing/2014/main" id="{C8C770C5-535A-4F1B-81CA-FD6F32C09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0">
              <a:extLst>
                <a:ext uri="{FF2B5EF4-FFF2-40B4-BE49-F238E27FC236}">
                  <a16:creationId xmlns:a16="http://schemas.microsoft.com/office/drawing/2014/main" id="{55F9C3EF-BEB8-4836-8DE0-319E54496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1">
              <a:extLst>
                <a:ext uri="{FF2B5EF4-FFF2-40B4-BE49-F238E27FC236}">
                  <a16:creationId xmlns:a16="http://schemas.microsoft.com/office/drawing/2014/main" id="{0976D9A1-85FC-406B-8AEA-AE3C056A4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2">
              <a:extLst>
                <a:ext uri="{FF2B5EF4-FFF2-40B4-BE49-F238E27FC236}">
                  <a16:creationId xmlns:a16="http://schemas.microsoft.com/office/drawing/2014/main" id="{68BC6126-2A3A-4F1D-A565-BEF620660A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3">
              <a:extLst>
                <a:ext uri="{FF2B5EF4-FFF2-40B4-BE49-F238E27FC236}">
                  <a16:creationId xmlns:a16="http://schemas.microsoft.com/office/drawing/2014/main" id="{D8C7B98D-F83E-485D-B01D-270242E8F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4">
              <a:extLst>
                <a:ext uri="{FF2B5EF4-FFF2-40B4-BE49-F238E27FC236}">
                  <a16:creationId xmlns:a16="http://schemas.microsoft.com/office/drawing/2014/main" id="{93D5E722-D236-478A-A13F-8FA4141D9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5">
              <a:extLst>
                <a:ext uri="{FF2B5EF4-FFF2-40B4-BE49-F238E27FC236}">
                  <a16:creationId xmlns:a16="http://schemas.microsoft.com/office/drawing/2014/main" id="{ABE1456F-F283-4BD5-A1B9-EF2423B68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6">
              <a:extLst>
                <a:ext uri="{FF2B5EF4-FFF2-40B4-BE49-F238E27FC236}">
                  <a16:creationId xmlns:a16="http://schemas.microsoft.com/office/drawing/2014/main" id="{E4D1AC66-8164-4BBC-89D5-69FE7A4FC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7">
              <a:extLst>
                <a:ext uri="{FF2B5EF4-FFF2-40B4-BE49-F238E27FC236}">
                  <a16:creationId xmlns:a16="http://schemas.microsoft.com/office/drawing/2014/main" id="{845A8868-488C-447D-979F-7E01B82AC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8">
              <a:extLst>
                <a:ext uri="{FF2B5EF4-FFF2-40B4-BE49-F238E27FC236}">
                  <a16:creationId xmlns:a16="http://schemas.microsoft.com/office/drawing/2014/main" id="{948639B9-9B88-432B-914E-6B70BAEB1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7EB1C59-16D1-4C5E-9775-50CB40E02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8" name="Freeform 32">
              <a:extLst>
                <a:ext uri="{FF2B5EF4-FFF2-40B4-BE49-F238E27FC236}">
                  <a16:creationId xmlns:a16="http://schemas.microsoft.com/office/drawing/2014/main" id="{08680D14-7FE7-4522-B5EE-76447F833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3">
              <a:extLst>
                <a:ext uri="{FF2B5EF4-FFF2-40B4-BE49-F238E27FC236}">
                  <a16:creationId xmlns:a16="http://schemas.microsoft.com/office/drawing/2014/main" id="{D82C01B5-EC9C-4883-B130-115321E8B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4">
              <a:extLst>
                <a:ext uri="{FF2B5EF4-FFF2-40B4-BE49-F238E27FC236}">
                  <a16:creationId xmlns:a16="http://schemas.microsoft.com/office/drawing/2014/main" id="{DBBE5E83-362F-4EA7-A96D-0BC830A21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5">
              <a:extLst>
                <a:ext uri="{FF2B5EF4-FFF2-40B4-BE49-F238E27FC236}">
                  <a16:creationId xmlns:a16="http://schemas.microsoft.com/office/drawing/2014/main" id="{3971FE03-8B37-43AF-8842-8D4411C3C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6">
              <a:extLst>
                <a:ext uri="{FF2B5EF4-FFF2-40B4-BE49-F238E27FC236}">
                  <a16:creationId xmlns:a16="http://schemas.microsoft.com/office/drawing/2014/main" id="{8E4E3D41-4CF7-4D15-854A-C4330D390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7">
              <a:extLst>
                <a:ext uri="{FF2B5EF4-FFF2-40B4-BE49-F238E27FC236}">
                  <a16:creationId xmlns:a16="http://schemas.microsoft.com/office/drawing/2014/main" id="{78B649D7-3C5D-462D-B06A-D065135FE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8">
              <a:extLst>
                <a:ext uri="{FF2B5EF4-FFF2-40B4-BE49-F238E27FC236}">
                  <a16:creationId xmlns:a16="http://schemas.microsoft.com/office/drawing/2014/main" id="{7A3DDEF1-D28A-48D9-8E48-B2003DF2EE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9">
              <a:extLst>
                <a:ext uri="{FF2B5EF4-FFF2-40B4-BE49-F238E27FC236}">
                  <a16:creationId xmlns:a16="http://schemas.microsoft.com/office/drawing/2014/main" id="{4A56A02B-D000-45AB-B7DB-E47CA8E777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0">
              <a:extLst>
                <a:ext uri="{FF2B5EF4-FFF2-40B4-BE49-F238E27FC236}">
                  <a16:creationId xmlns:a16="http://schemas.microsoft.com/office/drawing/2014/main" id="{343CE08B-7325-4244-99EA-5E58C982D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Rectangle 41">
              <a:extLst>
                <a:ext uri="{FF2B5EF4-FFF2-40B4-BE49-F238E27FC236}">
                  <a16:creationId xmlns:a16="http://schemas.microsoft.com/office/drawing/2014/main" id="{7F08E29E-A67F-410A-A810-7000201BF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9B0C257-0049-7C41-AE4C-B96E29D4F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369885"/>
            <a:ext cx="10512424" cy="604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161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C68F39D-867D-4AFF-94C4-C3829AD5C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1" name="Rectangle 68">
              <a:extLst>
                <a:ext uri="{FF2B5EF4-FFF2-40B4-BE49-F238E27FC236}">
                  <a16:creationId xmlns:a16="http://schemas.microsoft.com/office/drawing/2014/main" id="{8EC3C6AD-76A6-4B9E-9700-E70BCEA5BC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Picture 2">
              <a:extLst>
                <a:ext uri="{FF2B5EF4-FFF2-40B4-BE49-F238E27FC236}">
                  <a16:creationId xmlns:a16="http://schemas.microsoft.com/office/drawing/2014/main" id="{DC213DD1-BF02-41F7-80A7-E6A5694F5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4466CCD0-FEF9-460D-9FB6-11613A492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F642B7E9-F9AF-4BC0-B586-E7B0E8E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16CE5EA6-3C76-4E5C-9257-D6A61A31C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DD7BCC42-B325-4F92-B500-14A2933DA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Rectangle 8">
              <a:extLst>
                <a:ext uri="{FF2B5EF4-FFF2-40B4-BE49-F238E27FC236}">
                  <a16:creationId xmlns:a16="http://schemas.microsoft.com/office/drawing/2014/main" id="{197BF445-29BA-4C54-A1B4-A4390F022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B10C1630-E8C0-489C-8FFB-C9BBAEDE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B8778BE5-6D1F-4629-A045-8A87E2C75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1">
              <a:extLst>
                <a:ext uri="{FF2B5EF4-FFF2-40B4-BE49-F238E27FC236}">
                  <a16:creationId xmlns:a16="http://schemas.microsoft.com/office/drawing/2014/main" id="{A7885ADB-F1C4-4FF3-93CD-7C9337E8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2">
              <a:extLst>
                <a:ext uri="{FF2B5EF4-FFF2-40B4-BE49-F238E27FC236}">
                  <a16:creationId xmlns:a16="http://schemas.microsoft.com/office/drawing/2014/main" id="{59FC4F71-6E39-414E-9F39-CE1479FF8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3">
              <a:extLst>
                <a:ext uri="{FF2B5EF4-FFF2-40B4-BE49-F238E27FC236}">
                  <a16:creationId xmlns:a16="http://schemas.microsoft.com/office/drawing/2014/main" id="{3FC9614F-1D2C-4CAC-8CE9-32DC7D863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4">
              <a:extLst>
                <a:ext uri="{FF2B5EF4-FFF2-40B4-BE49-F238E27FC236}">
                  <a16:creationId xmlns:a16="http://schemas.microsoft.com/office/drawing/2014/main" id="{2A872F50-76EA-4A5B-AA68-3CE2E2673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5">
              <a:extLst>
                <a:ext uri="{FF2B5EF4-FFF2-40B4-BE49-F238E27FC236}">
                  <a16:creationId xmlns:a16="http://schemas.microsoft.com/office/drawing/2014/main" id="{CE389546-6A1F-4203-ACD1-BC17DDBFB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1BA89DC9-FE9A-4228-A4BE-D3A37F865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7">
              <a:extLst>
                <a:ext uri="{FF2B5EF4-FFF2-40B4-BE49-F238E27FC236}">
                  <a16:creationId xmlns:a16="http://schemas.microsoft.com/office/drawing/2014/main" id="{FA3E79A5-9B81-48B5-B96F-8D55B02FD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8">
              <a:extLst>
                <a:ext uri="{FF2B5EF4-FFF2-40B4-BE49-F238E27FC236}">
                  <a16:creationId xmlns:a16="http://schemas.microsoft.com/office/drawing/2014/main" id="{A76D4D27-C537-45E4-96DE-C5FD2C9A3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9">
              <a:extLst>
                <a:ext uri="{FF2B5EF4-FFF2-40B4-BE49-F238E27FC236}">
                  <a16:creationId xmlns:a16="http://schemas.microsoft.com/office/drawing/2014/main" id="{C1B158DD-2DCB-42FF-B1FE-3C947FEF0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0">
              <a:extLst>
                <a:ext uri="{FF2B5EF4-FFF2-40B4-BE49-F238E27FC236}">
                  <a16:creationId xmlns:a16="http://schemas.microsoft.com/office/drawing/2014/main" id="{3307DC3E-0C6E-4E70-AFA2-96538CE3C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1">
              <a:extLst>
                <a:ext uri="{FF2B5EF4-FFF2-40B4-BE49-F238E27FC236}">
                  <a16:creationId xmlns:a16="http://schemas.microsoft.com/office/drawing/2014/main" id="{53A9F721-7EE3-4844-BB91-0B995BAC1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2">
              <a:extLst>
                <a:ext uri="{FF2B5EF4-FFF2-40B4-BE49-F238E27FC236}">
                  <a16:creationId xmlns:a16="http://schemas.microsoft.com/office/drawing/2014/main" id="{8F057800-5B8F-4775-805B-89727A78A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3">
              <a:extLst>
                <a:ext uri="{FF2B5EF4-FFF2-40B4-BE49-F238E27FC236}">
                  <a16:creationId xmlns:a16="http://schemas.microsoft.com/office/drawing/2014/main" id="{FC6DF692-3394-4FDD-92BA-CA0C41EB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4">
              <a:extLst>
                <a:ext uri="{FF2B5EF4-FFF2-40B4-BE49-F238E27FC236}">
                  <a16:creationId xmlns:a16="http://schemas.microsoft.com/office/drawing/2014/main" id="{B825CD97-262B-4A33-B1E5-55F0D81F4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5">
              <a:extLst>
                <a:ext uri="{FF2B5EF4-FFF2-40B4-BE49-F238E27FC236}">
                  <a16:creationId xmlns:a16="http://schemas.microsoft.com/office/drawing/2014/main" id="{F00EA2FE-C735-4E1E-B9DC-636C49061F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6">
              <a:extLst>
                <a:ext uri="{FF2B5EF4-FFF2-40B4-BE49-F238E27FC236}">
                  <a16:creationId xmlns:a16="http://schemas.microsoft.com/office/drawing/2014/main" id="{95B50260-0DDF-4260-8DC1-D504B0643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7">
              <a:extLst>
                <a:ext uri="{FF2B5EF4-FFF2-40B4-BE49-F238E27FC236}">
                  <a16:creationId xmlns:a16="http://schemas.microsoft.com/office/drawing/2014/main" id="{BBB491EB-35C1-4159-94B2-A367ADC1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8">
              <a:extLst>
                <a:ext uri="{FF2B5EF4-FFF2-40B4-BE49-F238E27FC236}">
                  <a16:creationId xmlns:a16="http://schemas.microsoft.com/office/drawing/2014/main" id="{7EAA4E1C-EC83-44E0-A4AB-4B0F509A8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9">
              <a:extLst>
                <a:ext uri="{FF2B5EF4-FFF2-40B4-BE49-F238E27FC236}">
                  <a16:creationId xmlns:a16="http://schemas.microsoft.com/office/drawing/2014/main" id="{BE561717-C43F-46C1-BBCE-C830DE4A1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0">
              <a:extLst>
                <a:ext uri="{FF2B5EF4-FFF2-40B4-BE49-F238E27FC236}">
                  <a16:creationId xmlns:a16="http://schemas.microsoft.com/office/drawing/2014/main" id="{CC840BC4-F1CE-4A1B-A1DE-BB922689E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1">
              <a:extLst>
                <a:ext uri="{FF2B5EF4-FFF2-40B4-BE49-F238E27FC236}">
                  <a16:creationId xmlns:a16="http://schemas.microsoft.com/office/drawing/2014/main" id="{03B586C7-6126-46E0-9BEF-522798686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45C5C565-0EB6-4E0C-9752-84084CDBB8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Rectangle 33">
              <a:extLst>
                <a:ext uri="{FF2B5EF4-FFF2-40B4-BE49-F238E27FC236}">
                  <a16:creationId xmlns:a16="http://schemas.microsoft.com/office/drawing/2014/main" id="{5CABC7BF-500C-4275-9EAA-9563EF43C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C7AA982B-BB49-4311-A724-81AAF8AB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89D49DD1-C07D-4ADD-BD4A-D6AA72575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4359B9DB-1A95-4934-A839-A76774D792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2B7EEF08-F28B-48E9-BA1D-E61AC6201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E846B9B0-7D1C-4E1B-9256-7F25E8E8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E31B0CE6-7913-4D1C-AC18-2ED44DF92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0F3517CE-D006-4218-9BB0-65269371E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DE7DB798-CAAE-42A3-BDFE-D6AD0E0DA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07A53F87-B4E0-4C4E-B913-D336D8993D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587D3AD0-B188-4D2E-A497-5180C1F22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E8B4429B-56DB-4ED5-8296-1C4EB6AE0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Rectangle 45">
              <a:extLst>
                <a:ext uri="{FF2B5EF4-FFF2-40B4-BE49-F238E27FC236}">
                  <a16:creationId xmlns:a16="http://schemas.microsoft.com/office/drawing/2014/main" id="{ABBE178E-641F-4008-8760-5134D226A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BB7A09DD-4AE2-4235-BCBA-B52CB7986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64DBEF94-3525-4008-AD35-D566A238B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1C0CEBA3-32C8-4D37-BBD0-8863B008E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D12DBC8B-AE05-43C6-BF30-3F9CDADE9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47D642DC-B097-481B-8F32-671DE6AB5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0D7CD8F4-0787-4106-9E76-FF0AFA0AC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3ED06726-52C5-468C-BEA2-0194993F8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1541CE8F-816C-4189-8522-7AAA7EABD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3D0F8D98-15AC-458C-B872-777F4BBF3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C9DE1ACE-C20F-4504-B0A1-5A37CA0D1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E4BDEE62-868F-49A1-B97A-DE8EDC86F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B71AB3E3-099B-47DC-AD0D-215F18FD3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7D4B7844-C6A2-45AA-9147-C1CEC0CB8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176E1971-1C4C-46C8-A821-637664280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9" name="Freeform 32">
              <a:extLst>
                <a:ext uri="{FF2B5EF4-FFF2-40B4-BE49-F238E27FC236}">
                  <a16:creationId xmlns:a16="http://schemas.microsoft.com/office/drawing/2014/main" id="{35FAC14F-8CA0-40F3-ADE4-31DBF8BD7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3">
              <a:extLst>
                <a:ext uri="{FF2B5EF4-FFF2-40B4-BE49-F238E27FC236}">
                  <a16:creationId xmlns:a16="http://schemas.microsoft.com/office/drawing/2014/main" id="{778F8CB9-0C96-4B66-B943-C5BF1A1B5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4">
              <a:extLst>
                <a:ext uri="{FF2B5EF4-FFF2-40B4-BE49-F238E27FC236}">
                  <a16:creationId xmlns:a16="http://schemas.microsoft.com/office/drawing/2014/main" id="{DB1C8E93-74F9-42A0-B326-E06DC9C584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5">
              <a:extLst>
                <a:ext uri="{FF2B5EF4-FFF2-40B4-BE49-F238E27FC236}">
                  <a16:creationId xmlns:a16="http://schemas.microsoft.com/office/drawing/2014/main" id="{EC6EA429-8E16-49E0-82D7-5846CDA7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6">
              <a:extLst>
                <a:ext uri="{FF2B5EF4-FFF2-40B4-BE49-F238E27FC236}">
                  <a16:creationId xmlns:a16="http://schemas.microsoft.com/office/drawing/2014/main" id="{8F64C508-2357-44C9-93D8-FC81B85AE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7">
              <a:extLst>
                <a:ext uri="{FF2B5EF4-FFF2-40B4-BE49-F238E27FC236}">
                  <a16:creationId xmlns:a16="http://schemas.microsoft.com/office/drawing/2014/main" id="{82F6F3F7-8F51-41B4-AC2B-699593A1F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8">
              <a:extLst>
                <a:ext uri="{FF2B5EF4-FFF2-40B4-BE49-F238E27FC236}">
                  <a16:creationId xmlns:a16="http://schemas.microsoft.com/office/drawing/2014/main" id="{6F2FC65A-DA31-4602-B324-E53F76BD9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9">
              <a:extLst>
                <a:ext uri="{FF2B5EF4-FFF2-40B4-BE49-F238E27FC236}">
                  <a16:creationId xmlns:a16="http://schemas.microsoft.com/office/drawing/2014/main" id="{0E9B7CF9-E3CC-495E-A513-A8A1C2422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0">
              <a:extLst>
                <a:ext uri="{FF2B5EF4-FFF2-40B4-BE49-F238E27FC236}">
                  <a16:creationId xmlns:a16="http://schemas.microsoft.com/office/drawing/2014/main" id="{35C09477-23EA-4E6A-A8C2-5B447B25E9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Rectangle 41">
              <a:extLst>
                <a:ext uri="{FF2B5EF4-FFF2-40B4-BE49-F238E27FC236}">
                  <a16:creationId xmlns:a16="http://schemas.microsoft.com/office/drawing/2014/main" id="{80A5D070-0FE6-4F72-8077-E259B2D35A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A0A8DA93-BAFC-AF46-83A7-5AA90896CD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38124"/>
            <a:ext cx="10972800" cy="6353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15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4CDD94E-B23C-FA4A-AEC2-A07CF9FAE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107" y="446087"/>
            <a:ext cx="10801351" cy="596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0486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{24753395-B771-2346-9E3B-B765D9933C12}tf10001120</Template>
  <TotalTime>340</TotalTime>
  <Words>445</Words>
  <Application>Microsoft Macintosh PowerPoint</Application>
  <PresentationFormat>Widescreen</PresentationFormat>
  <Paragraphs>66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Tw Cen MT</vt:lpstr>
      <vt:lpstr>Circuit</vt:lpstr>
      <vt:lpstr>U.S. Scientists:  data at a glance</vt:lpstr>
      <vt:lpstr>Why look at U.S. scientists?</vt:lpstr>
      <vt:lpstr>Data Coding approach</vt:lpstr>
      <vt:lpstr>Data munging techniques/tools</vt:lpstr>
      <vt:lpstr>SCREEN SHOTS of  Data visualizations</vt:lpstr>
      <vt:lpstr>PowerPoint Presentation</vt:lpstr>
      <vt:lpstr>PowerPoint Presentation</vt:lpstr>
      <vt:lpstr>PowerPoint Presentation</vt:lpstr>
      <vt:lpstr>PowerPoint Presentation</vt:lpstr>
      <vt:lpstr>Summary: takeaways</vt:lpstr>
      <vt:lpstr>Lessons learned:  If I had  More Time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U.S. Scientists at a glance</dc:title>
  <dc:creator>Gigi Jones</dc:creator>
  <cp:lastModifiedBy>Gigi Jones</cp:lastModifiedBy>
  <cp:revision>24</cp:revision>
  <dcterms:created xsi:type="dcterms:W3CDTF">2021-04-23T21:58:58Z</dcterms:created>
  <dcterms:modified xsi:type="dcterms:W3CDTF">2021-04-24T20:07:23Z</dcterms:modified>
</cp:coreProperties>
</file>

<file path=docProps/thumbnail.jpeg>
</file>